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876" r:id="rId2"/>
  </p:sldMasterIdLst>
  <p:notesMasterIdLst>
    <p:notesMasterId r:id="rId9"/>
  </p:notesMasterIdLst>
  <p:sldIdLst>
    <p:sldId id="3657" r:id="rId3"/>
    <p:sldId id="5096" r:id="rId4"/>
    <p:sldId id="5097" r:id="rId5"/>
    <p:sldId id="5120" r:id="rId6"/>
    <p:sldId id="5125" r:id="rId7"/>
    <p:sldId id="5127" r:id="rId8"/>
  </p:sldIdLst>
  <p:sldSz cx="9144000" cy="6858000" type="screen4x3"/>
  <p:notesSz cx="7102475" cy="9388475"/>
  <p:custDataLst>
    <p:tags r:id="rId10"/>
  </p:custDataLst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tza L. Aquino Palacios" initials="MLAP" lastIdx="1" clrIdx="0">
    <p:extLst>
      <p:ext uri="{19B8F6BF-5375-455C-9EA6-DF929625EA0E}">
        <p15:presenceInfo xmlns:p15="http://schemas.microsoft.com/office/powerpoint/2012/main" userId="S-1-5-21-776561741-1326574676-1177238915-8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64"/>
    <a:srgbClr val="003366"/>
    <a:srgbClr val="003399"/>
    <a:srgbClr val="0033CC"/>
    <a:srgbClr val="159D39"/>
    <a:srgbClr val="3333FF"/>
    <a:srgbClr val="0000FF"/>
    <a:srgbClr val="51F16C"/>
    <a:srgbClr val="816FEB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1700" autoAdjust="0"/>
  </p:normalViewPr>
  <p:slideViewPr>
    <p:cSldViewPr>
      <p:cViewPr varScale="1">
        <p:scale>
          <a:sx n="105" d="100"/>
          <a:sy n="105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05075327060094"/>
          <c:y val="7.021145862993991E-2"/>
          <c:w val="0.39604273529356271"/>
          <c:h val="0.6864092541704301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explosion val="2"/>
          <c:dPt>
            <c:idx val="0"/>
            <c:bubble3D val="0"/>
            <c:spPr>
              <a:solidFill>
                <a:srgbClr val="159D39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9E-4EF6-B4D3-EF4F406523C8}"/>
              </c:ext>
            </c:extLst>
          </c:dPt>
          <c:dPt>
            <c:idx val="1"/>
            <c:bubble3D val="0"/>
            <c:explosion val="15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9E-4EF6-B4D3-EF4F406523C8}"/>
              </c:ext>
            </c:extLst>
          </c:dPt>
          <c:dLbls>
            <c:dLbl>
              <c:idx val="0"/>
              <c:layout>
                <c:manualLayout>
                  <c:x val="-6.3226727428608548E-2"/>
                  <c:y val="0.122513443515436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915837443638339E-2"/>
                      <c:h val="5.76750767827843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69E-4EF6-B4D3-EF4F406523C8}"/>
                </c:ext>
              </c:extLst>
            </c:dLbl>
            <c:dLbl>
              <c:idx val="1"/>
              <c:layout>
                <c:manualLayout>
                  <c:x val="9.1417056909819244E-2"/>
                  <c:y val="-0.19744358628168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9E-4EF6-B4D3-EF4F406523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total de solicitudes</c:v>
                </c:pt>
                <c:pt idx="1">
                  <c:v>Cantidad de requerimientos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E-4EF6-B4D3-EF4F40652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5">
          <a:lumMod val="50000"/>
        </a:schemeClr>
      </a:solidFill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02-4037-870C-B75C3CFCB2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602-4037-870C-B75C3CFCB2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Física</c:v>
                </c:pt>
                <c:pt idx="1">
                  <c:v>Correo electrónico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2-4037-870C-B75C3CFCB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365759"/>
        <c:axId val="302354943"/>
      </c:barChart>
      <c:catAx>
        <c:axId val="302365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2354943"/>
        <c:crosses val="autoZero"/>
        <c:auto val="1"/>
        <c:lblAlgn val="ctr"/>
        <c:lblOffset val="100"/>
        <c:noMultiLvlLbl val="0"/>
      </c:catAx>
      <c:valAx>
        <c:axId val="302354943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236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AE-4484-A5FA-889B43DB8A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CAE-4484-A5FA-889B43DB8A1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E-4484-A5FA-889B43DB8A19}"/>
                </c:ext>
              </c:extLst>
            </c:dLbl>
            <c:dLbl>
              <c:idx val="1"/>
              <c:layout>
                <c:manualLayout>
                  <c:x val="-8.3333333333333332E-3"/>
                  <c:y val="-2.86455024180449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E-4484-A5FA-889B43DB8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Hombre</c:v>
                </c:pt>
                <c:pt idx="1">
                  <c:v>Mujer</c:v>
                </c:pt>
                <c:pt idx="2">
                  <c:v>Persona jurídica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E-4484-A5FA-889B43DB8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618223"/>
        <c:axId val="307616143"/>
      </c:barChart>
      <c:catAx>
        <c:axId val="30761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7616143"/>
        <c:crosses val="autoZero"/>
        <c:auto val="1"/>
        <c:lblAlgn val="ctr"/>
        <c:lblOffset val="100"/>
        <c:noMultiLvlLbl val="0"/>
      </c:catAx>
      <c:valAx>
        <c:axId val="307616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0761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05075327060094"/>
          <c:y val="7.021145862993991E-2"/>
          <c:w val="0.39604273529356271"/>
          <c:h val="0.6864092541704301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dPt>
            <c:idx val="0"/>
            <c:bubble3D val="0"/>
            <c:explosion val="6"/>
            <c:spPr>
              <a:solidFill>
                <a:srgbClr val="159D39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9E-4EF6-B4D3-EF4F406523C8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9E-4EF6-B4D3-EF4F406523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3A-4431-B606-A886801313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3A-4431-B606-A886801313E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9E-4EF6-B4D3-EF4F406523C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9E-4EF6-B4D3-EF4F406523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Oficiosa</c:v>
                </c:pt>
                <c:pt idx="1">
                  <c:v>Confidencial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E-4EF6-B4D3-EF4F40652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5">
          <a:lumMod val="50000"/>
        </a:schemeClr>
      </a:solidFill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8" tIns="47094" rIns="94188" bIns="47094" numCol="1" anchor="t" anchorCtr="0" compatLnSpc="1">
            <a:prstTxWarp prst="textNoShape">
              <a:avLst/>
            </a:prstTxWarp>
          </a:bodyPr>
          <a:lstStyle>
            <a:lvl1pPr defTabSz="941966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6" y="0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8" tIns="47094" rIns="94188" bIns="47094" numCol="1" anchor="t" anchorCtr="0" compatLnSpc="1">
            <a:prstTxWarp prst="textNoShape">
              <a:avLst/>
            </a:prstTxWarp>
          </a:bodyPr>
          <a:lstStyle>
            <a:lvl1pPr algn="r" defTabSz="941966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77C07B01-EE62-462B-BEB8-99B87446B9D7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3" y="4460167"/>
            <a:ext cx="5680693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8" tIns="47094" rIns="94188" bIns="47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130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8" tIns="47094" rIns="94188" bIns="47094" numCol="1" anchor="b" anchorCtr="0" compatLnSpc="1">
            <a:prstTxWarp prst="textNoShape">
              <a:avLst/>
            </a:prstTxWarp>
          </a:bodyPr>
          <a:lstStyle>
            <a:lvl1pPr defTabSz="941966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5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6" y="8917130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8" tIns="47094" rIns="94188" bIns="47094" numCol="1" anchor="b" anchorCtr="0" compatLnSpc="1">
            <a:prstTxWarp prst="textNoShape">
              <a:avLst/>
            </a:prstTxWarp>
          </a:bodyPr>
          <a:lstStyle>
            <a:lvl1pPr algn="r" defTabSz="941966" eaLnBrk="0" hangingPunct="0">
              <a:defRPr sz="1300"/>
            </a:lvl1pPr>
          </a:lstStyle>
          <a:p>
            <a:pPr>
              <a:defRPr/>
            </a:pPr>
            <a:fld id="{9E4298B3-BE3F-4DA2-B146-B706FF884DBC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359754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4050836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368E-8CB1-4362-BFC6-DB454B482146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67FB-6415-4EB7-8846-D02F1F78CC83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73757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2CFE-F340-4C9C-BF6A-CB24799BDA92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F38D-E634-4FDB-B76C-B6C3CBD92717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90257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31A3-A5CF-42CD-BD19-6FF7CF9710A1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7E87-1BB7-4C2D-ADFB-A17BAAA749C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9303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DFEE-BC08-45F9-B04C-BFE5B883E2D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6712-0C72-4022-A786-1E58DAC26E8F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34948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842D-ECC6-423B-B4B8-25AFAE6106E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9D0A-2028-4EA0-AFCF-E79804FE7D9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531314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E7CA-17CF-4575-9DD4-3CCDD4249D2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C412-644E-4649-93CC-9BE50071399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695852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F551-22F4-4E04-8D95-55C06601ECA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670-E416-4D3F-B9AD-CF8D5818FF58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393071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2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2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8F0A-9F7D-40B7-A43E-EA163D1FC80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3D8C-2180-44AC-8B4C-377F5FEB1855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05693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4050836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368E-8CB1-4362-BFC6-DB454B482146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67FB-6415-4EB7-8846-D02F1F78CC83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990363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F35D-4BFD-49C7-87A2-358367B29EEB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F8C4-2328-4A3B-9361-D3EC068B7A39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090120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00870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E5AD-D9CD-46B0-9A21-D805D4F76F0A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D0D1-104F-4266-9236-FB8DB789308E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20161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F35D-4BFD-49C7-87A2-358367B29EEB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F8C4-2328-4A3B-9361-D3EC068B7A39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357379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1B22-693F-4341-AFA5-7A76E55D1A8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A52C-2674-4711-B6F1-AB44D7D0F0B3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724581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24DC-6509-4503-9CD4-C105E7CCF322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13B8-DA65-4076-AE50-133E6E61A1B5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832809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7990-6C16-4260-B4F5-B3E16ACB344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130F-8711-46C0-9B4E-952E58670E9C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315229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0654-20D5-443F-9425-93C7188F3636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9D2C-02C0-4B82-93A6-684F693CF321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4028689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7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484-BB64-450B-9DC9-0ADDD3246CFC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3D75-33FB-4AFB-BD3E-33BA252E8070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02607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CA9F-E564-4522-9877-98F6B962C54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74E4-2544-4736-B430-02F877398DC1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207119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2CFE-F340-4C9C-BF6A-CB24799BDA92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F38D-E634-4FDB-B76C-B6C3CBD92717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209761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31A3-A5CF-42CD-BD19-6FF7CF9710A1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7E87-1BB7-4C2D-ADFB-A17BAAA749C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174659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DFEE-BC08-45F9-B04C-BFE5B883E2D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6712-0C72-4022-A786-1E58DAC26E8F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314382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s-SV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842D-ECC6-423B-B4B8-25AFAE6106E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9D0A-2028-4EA0-AFCF-E79804FE7D9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18161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00870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E5AD-D9CD-46B0-9A21-D805D4F76F0A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D0D1-104F-4266-9236-FB8DB789308E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4229925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E7CA-17CF-4575-9DD4-3CCDD4249D2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C412-644E-4649-93CC-9BE50071399D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7682285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F551-22F4-4E04-8D95-55C06601ECA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670-E416-4D3F-B9AD-CF8D5818FF58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908816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2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2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8F0A-9F7D-40B7-A43E-EA163D1FC80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3D8C-2180-44AC-8B4C-377F5FEB1855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9681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1B22-693F-4341-AFA5-7A76E55D1A8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A52C-2674-4711-B6F1-AB44D7D0F0B3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672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24DC-6509-4503-9CD4-C105E7CCF322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13B8-DA65-4076-AE50-133E6E61A1B5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6195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7990-6C16-4260-B4F5-B3E16ACB344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130F-8711-46C0-9B4E-952E58670E9C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4841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0654-20D5-443F-9425-93C7188F3636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9D2C-02C0-4B82-93A6-684F693CF321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8530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7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484-BB64-450B-9DC9-0ADDD3246CFC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3D75-33FB-4AFB-BD3E-33BA252E8070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03697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CA9F-E564-4522-9877-98F6B962C549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74E4-2544-4736-B430-02F877398DC1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47653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n-US" altLang="es-SV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n-US" alt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D6EF1-2C9A-4ED1-B475-0B08391C062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1E0BD05-1DDC-439F-855F-2BD3B9BEE4E4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74" r:id="rId11"/>
    <p:sldLayoutId id="2147483869" r:id="rId12"/>
    <p:sldLayoutId id="2147483875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n-US" altLang="es-SV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n-US" alt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D6EF1-2C9A-4ED1-B475-0B08391C0625}" type="datetimeFigureOut">
              <a:rPr lang="es-ES"/>
              <a:pPr>
                <a:defRPr/>
              </a:pPr>
              <a:t>01/12/2021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1E0BD05-1DDC-439F-855F-2BD3B9BEE4E4}" type="slidenum">
              <a:rPr lang="es-ES" altLang="es-SV"/>
              <a:pPr>
                <a:defRPr/>
              </a:pPr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27336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D260E57-E4FD-4138-9857-0B3C59962F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76"/>
            <a:ext cx="9142904" cy="686597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31D162E-0425-4308-A26D-24B76FE27653}"/>
              </a:ext>
            </a:extLst>
          </p:cNvPr>
          <p:cNvSpPr txBox="1"/>
          <p:nvPr/>
        </p:nvSpPr>
        <p:spPr>
          <a:xfrm>
            <a:off x="143234" y="2720590"/>
            <a:ext cx="8856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ESTADÍSTICAS OCTUBRE 2021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12123EE-1746-4DDA-AACF-320CD1F550B9}"/>
              </a:ext>
            </a:extLst>
          </p:cNvPr>
          <p:cNvSpPr txBox="1"/>
          <p:nvPr/>
        </p:nvSpPr>
        <p:spPr>
          <a:xfrm>
            <a:off x="4355976" y="596753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4400"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defRPr>
            </a:lvl1pPr>
          </a:lstStyle>
          <a:p>
            <a:r>
              <a:rPr lang="es-MX" sz="2400" i="1" dirty="0">
                <a:solidFill>
                  <a:schemeClr val="tx1"/>
                </a:solidFill>
                <a:latin typeface="Adobe Garamond Pro Bold" panose="02020702060506020403" pitchFamily="18" charset="0"/>
              </a:rPr>
              <a:t>12 de </a:t>
            </a:r>
            <a:r>
              <a:rPr lang="es-MX" sz="2400" i="1">
                <a:solidFill>
                  <a:schemeClr val="tx1"/>
                </a:solidFill>
                <a:latin typeface="Adobe Garamond Pro Bold" panose="02020702060506020403" pitchFamily="18" charset="0"/>
              </a:rPr>
              <a:t>noviembre de </a:t>
            </a:r>
            <a:r>
              <a:rPr lang="es-MX" sz="2400" i="1" dirty="0">
                <a:solidFill>
                  <a:schemeClr val="tx1"/>
                </a:solidFill>
                <a:latin typeface="Adobe Garamond Pro Bold" panose="02020702060506020403" pitchFamily="18" charset="0"/>
              </a:rPr>
              <a:t>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0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" y="6469601"/>
            <a:ext cx="9144000" cy="43064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3AA1FC-B439-4CD1-BA73-8317B4D414C9}"/>
              </a:ext>
            </a:extLst>
          </p:cNvPr>
          <p:cNvSpPr txBox="1">
            <a:spLocks/>
          </p:cNvSpPr>
          <p:nvPr/>
        </p:nvSpPr>
        <p:spPr>
          <a:xfrm>
            <a:off x="179512" y="430647"/>
            <a:ext cx="7056784" cy="56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D18EB01-2FB3-4928-A229-4613C290C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416" y="622686"/>
            <a:ext cx="6840760" cy="821158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265113" marR="64008" lvl="0" indent="0" algn="ctr" defTabSz="914400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629DD1"/>
              </a:buClr>
              <a:buSzPct val="68000"/>
              <a:buNone/>
            </a:pPr>
            <a:r>
              <a:rPr lang="es-MX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TOTAL DE SOLICITUDES Y CANTIDAD DE REQUERIMIENTOS </a:t>
            </a:r>
            <a:endParaRPr lang="es-SV" b="1" dirty="0">
              <a:ln w="0">
                <a:solidFill>
                  <a:schemeClr val="accent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05DE64E-0431-439D-8D67-74D1A1A31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824" y="603681"/>
            <a:ext cx="1081136" cy="1081981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B26898C-56E6-4A6D-AD6C-60487A4A77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2802613"/>
              </p:ext>
            </p:extLst>
          </p:nvPr>
        </p:nvGraphicFramePr>
        <p:xfrm>
          <a:off x="755576" y="2054251"/>
          <a:ext cx="7632848" cy="440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668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0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2" y="6525344"/>
            <a:ext cx="9144000" cy="43064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3AA1FC-B439-4CD1-BA73-8317B4D414C9}"/>
              </a:ext>
            </a:extLst>
          </p:cNvPr>
          <p:cNvSpPr txBox="1">
            <a:spLocks/>
          </p:cNvSpPr>
          <p:nvPr/>
        </p:nvSpPr>
        <p:spPr>
          <a:xfrm>
            <a:off x="93579" y="705092"/>
            <a:ext cx="7286733" cy="573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713357"/>
            <a:ext cx="7130751" cy="565421"/>
          </a:xfrm>
        </p:spPr>
        <p:txBody>
          <a:bodyPr/>
          <a:lstStyle/>
          <a:p>
            <a:pPr algn="ctr"/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 DE PRESENTACIÓN DE SOLICITUDES</a:t>
            </a:r>
            <a:endParaRPr lang="es-SV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D18EB01-2FB3-4928-A229-4613C290C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884" y="1561488"/>
            <a:ext cx="8066855" cy="4109153"/>
          </a:xfrm>
        </p:spPr>
        <p:txBody>
          <a:bodyPr>
            <a:normAutofit/>
          </a:bodyPr>
          <a:lstStyle/>
          <a:p>
            <a:pPr marL="265113" indent="0" algn="just">
              <a:lnSpc>
                <a:spcPct val="150000"/>
              </a:lnSpc>
              <a:buNone/>
            </a:pPr>
            <a:endParaRPr lang="es-SV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  <a:p>
            <a:pPr marL="608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SV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B06146F-D99A-4A0A-80AF-48564F204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387" y="611986"/>
            <a:ext cx="987638" cy="768163"/>
          </a:xfrm>
          <a:prstGeom prst="rect">
            <a:avLst/>
          </a:prstGeom>
        </p:spPr>
      </p:pic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F59FD82-6DB4-4852-B82B-CE1E013DA4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05726"/>
              </p:ext>
            </p:extLst>
          </p:nvPr>
        </p:nvGraphicFramePr>
        <p:xfrm>
          <a:off x="1524000" y="1396999"/>
          <a:ext cx="6096000" cy="428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659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0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2" y="6525344"/>
            <a:ext cx="9144000" cy="43064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3AA1FC-B439-4CD1-BA73-8317B4D414C9}"/>
              </a:ext>
            </a:extLst>
          </p:cNvPr>
          <p:cNvSpPr txBox="1">
            <a:spLocks/>
          </p:cNvSpPr>
          <p:nvPr/>
        </p:nvSpPr>
        <p:spPr>
          <a:xfrm>
            <a:off x="683568" y="596400"/>
            <a:ext cx="6559029" cy="768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r>
              <a:rPr lang="es-SV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TIPO DE SOLICITANTE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A7405AE-7F90-4620-8BA8-5C4254C3F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143" y="527816"/>
            <a:ext cx="987638" cy="76816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C0ABA5B-AED0-4983-A155-6F853E774F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04377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892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0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" y="6469601"/>
            <a:ext cx="9144000" cy="43064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3AA1FC-B439-4CD1-BA73-8317B4D414C9}"/>
              </a:ext>
            </a:extLst>
          </p:cNvPr>
          <p:cNvSpPr txBox="1">
            <a:spLocks/>
          </p:cNvSpPr>
          <p:nvPr/>
        </p:nvSpPr>
        <p:spPr>
          <a:xfrm>
            <a:off x="179512" y="430647"/>
            <a:ext cx="7056784" cy="56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D18EB01-2FB3-4928-A229-4613C290C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416" y="622686"/>
            <a:ext cx="6840760" cy="821158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265113" marR="64008" lvl="0" indent="0" algn="ctr" defTabSz="914400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629DD1"/>
              </a:buClr>
              <a:buSzPct val="68000"/>
              <a:buNone/>
            </a:pPr>
            <a:r>
              <a:rPr lang="es-ES" b="1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CLASE DE INFORMACIÓN REQUERIDA</a:t>
            </a:r>
            <a:endParaRPr lang="es-SV" b="1" dirty="0">
              <a:ln w="0">
                <a:solidFill>
                  <a:schemeClr val="accent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05DE64E-0431-439D-8D67-74D1A1A31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824" y="603681"/>
            <a:ext cx="1081136" cy="1081981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B26898C-56E6-4A6D-AD6C-60487A4A77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729009"/>
              </p:ext>
            </p:extLst>
          </p:nvPr>
        </p:nvGraphicFramePr>
        <p:xfrm>
          <a:off x="755576" y="2065619"/>
          <a:ext cx="7776864" cy="440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677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30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2" y="6525344"/>
            <a:ext cx="9144000" cy="43064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3AA1FC-B439-4CD1-BA73-8317B4D414C9}"/>
              </a:ext>
            </a:extLst>
          </p:cNvPr>
          <p:cNvSpPr txBox="1">
            <a:spLocks/>
          </p:cNvSpPr>
          <p:nvPr/>
        </p:nvSpPr>
        <p:spPr>
          <a:xfrm>
            <a:off x="93579" y="705092"/>
            <a:ext cx="7286733" cy="573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713357"/>
            <a:ext cx="7130751" cy="565421"/>
          </a:xfrm>
        </p:spPr>
        <p:txBody>
          <a:bodyPr/>
          <a:lstStyle/>
          <a:p>
            <a:pPr algn="ctr"/>
            <a:r>
              <a:rPr lang="es-E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FORMAS Y TIEMPO DE RESOLVER LAS SOLICITUDES</a:t>
            </a:r>
            <a:endParaRPr lang="es-SV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D18EB01-2FB3-4928-A229-4613C290C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884" y="1561488"/>
            <a:ext cx="8066855" cy="4109153"/>
          </a:xfrm>
        </p:spPr>
        <p:txBody>
          <a:bodyPr>
            <a:normAutofit/>
          </a:bodyPr>
          <a:lstStyle/>
          <a:p>
            <a:pPr marL="265113" indent="0" algn="just">
              <a:lnSpc>
                <a:spcPct val="150000"/>
              </a:lnSpc>
              <a:buNone/>
            </a:pPr>
            <a:endParaRPr lang="es-SV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  <a:p>
            <a:pPr marL="608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SV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B06146F-D99A-4A0A-80AF-48564F204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387" y="611986"/>
            <a:ext cx="987638" cy="768163"/>
          </a:xfrm>
          <a:prstGeom prst="rect">
            <a:avLst/>
          </a:prstGeom>
        </p:spPr>
      </p:pic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E7DAEF51-907E-47CA-BA50-1274B4D7C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9677"/>
              </p:ext>
            </p:extLst>
          </p:nvPr>
        </p:nvGraphicFramePr>
        <p:xfrm>
          <a:off x="395536" y="2409619"/>
          <a:ext cx="8487580" cy="1362009"/>
        </p:xfrm>
        <a:graphic>
          <a:graphicData uri="http://schemas.openxmlformats.org/drawingml/2006/table">
            <a:tbl>
              <a:tblPr firstRow="1" bandRow="1"/>
              <a:tblGrid>
                <a:gridCol w="1427350">
                  <a:extLst>
                    <a:ext uri="{9D8B030D-6E8A-4147-A177-3AD203B41FA5}">
                      <a16:colId xmlns:a16="http://schemas.microsoft.com/office/drawing/2014/main" val="4066511154"/>
                    </a:ext>
                  </a:extLst>
                </a:gridCol>
                <a:gridCol w="1510673">
                  <a:extLst>
                    <a:ext uri="{9D8B030D-6E8A-4147-A177-3AD203B41FA5}">
                      <a16:colId xmlns:a16="http://schemas.microsoft.com/office/drawing/2014/main" val="3885859366"/>
                    </a:ext>
                  </a:extLst>
                </a:gridCol>
                <a:gridCol w="1879424">
                  <a:extLst>
                    <a:ext uri="{9D8B030D-6E8A-4147-A177-3AD203B41FA5}">
                      <a16:colId xmlns:a16="http://schemas.microsoft.com/office/drawing/2014/main" val="2449871399"/>
                    </a:ext>
                  </a:extLst>
                </a:gridCol>
                <a:gridCol w="1972618">
                  <a:extLst>
                    <a:ext uri="{9D8B030D-6E8A-4147-A177-3AD203B41FA5}">
                      <a16:colId xmlns:a16="http://schemas.microsoft.com/office/drawing/2014/main" val="4004033106"/>
                    </a:ext>
                  </a:extLst>
                </a:gridCol>
                <a:gridCol w="1697515">
                  <a:extLst>
                    <a:ext uri="{9D8B030D-6E8A-4147-A177-3AD203B41FA5}">
                      <a16:colId xmlns:a16="http://schemas.microsoft.com/office/drawing/2014/main" val="65258961"/>
                    </a:ext>
                  </a:extLst>
                </a:gridCol>
              </a:tblGrid>
              <a:tr h="945817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41464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Entregada</a:t>
                      </a:r>
                      <a:endParaRPr lang="es-SV" sz="1800" b="1" dirty="0">
                        <a:solidFill>
                          <a:srgbClr val="141464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41464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Archivada</a:t>
                      </a:r>
                      <a:endParaRPr lang="es-SV" sz="1800" b="1" dirty="0">
                        <a:solidFill>
                          <a:srgbClr val="141464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41464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Incompetente</a:t>
                      </a:r>
                      <a:endParaRPr lang="es-SV" sz="1800" b="1" dirty="0">
                        <a:solidFill>
                          <a:srgbClr val="141464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41464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Inexistente</a:t>
                      </a:r>
                      <a:endParaRPr lang="es-SV" sz="1800" b="1" dirty="0">
                        <a:solidFill>
                          <a:srgbClr val="141464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141464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Resolución mixta</a:t>
                      </a:r>
                      <a:endParaRPr lang="es-SV" sz="1800" b="1" dirty="0">
                        <a:solidFill>
                          <a:srgbClr val="141464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3740"/>
                  </a:ext>
                </a:extLst>
              </a:tr>
              <a:tr h="41619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0955"/>
                  </a:ext>
                </a:extLst>
              </a:tr>
            </a:tbl>
          </a:graphicData>
        </a:graphic>
      </p:graphicFrame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B3D76489-D97B-4ED6-B154-4ABAEFA93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88541"/>
              </p:ext>
            </p:extLst>
          </p:nvPr>
        </p:nvGraphicFramePr>
        <p:xfrm>
          <a:off x="674042" y="4365104"/>
          <a:ext cx="7786389" cy="131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463">
                  <a:extLst>
                    <a:ext uri="{9D8B030D-6E8A-4147-A177-3AD203B41FA5}">
                      <a16:colId xmlns:a16="http://schemas.microsoft.com/office/drawing/2014/main" val="911002985"/>
                    </a:ext>
                  </a:extLst>
                </a:gridCol>
                <a:gridCol w="2595463">
                  <a:extLst>
                    <a:ext uri="{9D8B030D-6E8A-4147-A177-3AD203B41FA5}">
                      <a16:colId xmlns:a16="http://schemas.microsoft.com/office/drawing/2014/main" val="771573334"/>
                    </a:ext>
                  </a:extLst>
                </a:gridCol>
                <a:gridCol w="2595463">
                  <a:extLst>
                    <a:ext uri="{9D8B030D-6E8A-4147-A177-3AD203B41FA5}">
                      <a16:colId xmlns:a16="http://schemas.microsoft.com/office/drawing/2014/main" val="3016138395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 días</a:t>
                      </a:r>
                    </a:p>
                    <a:p>
                      <a:pPr algn="ctr"/>
                      <a:r>
                        <a:rPr lang="es-ES" dirty="0"/>
                        <a:t>(Dentro del plazo legal)</a:t>
                      </a:r>
                      <a:endParaRPr lang="es-SV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 días</a:t>
                      </a:r>
                    </a:p>
                    <a:p>
                      <a:pPr algn="ctr"/>
                      <a:r>
                        <a:rPr lang="es-ES" dirty="0"/>
                        <a:t>(Extiende el plazo por 5 días adicionales)</a:t>
                      </a:r>
                      <a:endParaRPr lang="es-SV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 días</a:t>
                      </a:r>
                    </a:p>
                    <a:p>
                      <a:pPr algn="ctr"/>
                      <a:r>
                        <a:rPr lang="es-ES" dirty="0"/>
                        <a:t>(Extiende el plazo por 10 días adicionales)</a:t>
                      </a:r>
                      <a:endParaRPr lang="es-SV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35808"/>
                  </a:ext>
                </a:extLst>
              </a:tr>
              <a:tr h="37881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6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355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50&quot;&gt;&lt;/object&gt;&lt;object type=&quot;2&quot; unique_id=&quot;10051&quot;&gt;&lt;object type=&quot;3&quot; unique_id=&quot;10052&quot;&gt;&lt;property id=&quot;20148&quot; value=&quot;5&quot;/&gt;&lt;property id=&quot;20300&quot; value=&quot;Slide 1&quot;/&gt;&lt;property id=&quot;20307&quot; value=&quot;256&quot;/&gt;&lt;/object&gt;&lt;object type=&quot;3&quot; unique_id=&quot;10053&quot;&gt;&lt;property id=&quot;20148&quot; value=&quot;5&quot;/&gt;&lt;property id=&quot;20300&quot; value=&quot;Slide 2&quot;/&gt;&lt;property id=&quot;20307&quot; value=&quot;257&quot;/&gt;&lt;/object&gt;&lt;object type=&quot;3&quot; unique_id=&quot;10090&quot;&gt;&lt;property id=&quot;20148&quot; value=&quot;5&quot;/&gt;&lt;property id=&quot;20300&quot; value=&quot;Slide 3&quot;/&gt;&lt;property id=&quot;20307&quot; value=&quot;258&quot;/&gt;&lt;/object&gt;&lt;object type=&quot;3&quot; unique_id=&quot;10106&quot;&gt;&lt;property id=&quot;20148&quot; value=&quot;5&quot;/&gt;&lt;property id=&quot;20300&quot; value=&quot;Slide 4&quot;/&gt;&lt;property id=&quot;20307&quot; value=&quot;259&quot;/&gt;&lt;/object&gt;&lt;object type=&quot;3&quot; unique_id=&quot;10149&quot;&gt;&lt;property id=&quot;20148&quot; value=&quot;5&quot;/&gt;&lt;property id=&quot;20300&quot; value=&quot;Slide 5&quot;/&gt;&lt;property id=&quot;20307&quot; value=&quot;260&quot;/&gt;&lt;/object&gt;&lt;object type=&quot;3&quot; unique_id=&quot;10192&quot;&gt;&lt;property id=&quot;20148&quot; value=&quot;5&quot;/&gt;&lt;property id=&quot;20300&quot; value=&quot;Slide 6&quot;/&gt;&lt;property id=&quot;20307&quot; value=&quot;261&quot;/&gt;&lt;/object&gt;&lt;object type=&quot;3&quot; unique_id=&quot;10193&quot;&gt;&lt;property id=&quot;20148&quot; value=&quot;5&quot;/&gt;&lt;property id=&quot;20300&quot; value=&quot;Slide 7&quot;/&gt;&lt;property id=&quot;20307&quot; value=&quot;262&quot;/&gt;&lt;/object&gt;&lt;object type=&quot;3&quot; unique_id=&quot;10221&quot;&gt;&lt;property id=&quot;20148&quot; value=&quot;5&quot;/&gt;&lt;property id=&quot;20300&quot; value=&quot;Slide 8&quot;/&gt;&lt;property id=&quot;20307&quot; value=&quot;263&quot;/&gt;&lt;/object&gt;&lt;object type=&quot;3&quot; unique_id=&quot;10252&quot;&gt;&lt;property id=&quot;20148&quot; value=&quot;5&quot;/&gt;&lt;property id=&quot;20300&quot; value=&quot;Slide 9&quot;/&gt;&lt;property id=&quot;20307&quot; value=&quot;264&quot;/&gt;&lt;/object&gt;&lt;object type=&quot;3&quot; unique_id=&quot;10286&quot;&gt;&lt;property id=&quot;20148&quot; value=&quot;5&quot;/&gt;&lt;property id=&quot;20300&quot; value=&quot;Slide 10&quot;/&gt;&lt;property id=&quot;20307&quot; value=&quot;265&quot;/&gt;&lt;/object&gt;&lt;object type=&quot;3&quot; unique_id=&quot;10323&quot;&gt;&lt;property id=&quot;20148&quot; value=&quot;5&quot;/&gt;&lt;property id=&quot;20300&quot; value=&quot;Slide 11&quot;/&gt;&lt;property id=&quot;20307&quot; value=&quot;266&quot;/&gt;&lt;/object&gt;&lt;object type=&quot;3&quot; unique_id=&quot;10363&quot;&gt;&lt;property id=&quot;20148&quot; value=&quot;5&quot;/&gt;&lt;property id=&quot;20300&quot; value=&quot;Slide 12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58474</TotalTime>
  <Words>85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Adobe Fan Heiti Std B</vt:lpstr>
      <vt:lpstr>Adobe Garamond Pro Bold</vt:lpstr>
      <vt:lpstr>Arial</vt:lpstr>
      <vt:lpstr>Arial Narrow</vt:lpstr>
      <vt:lpstr>Calibri</vt:lpstr>
      <vt:lpstr>Eras Medium ITC</vt:lpstr>
      <vt:lpstr>Wingdings</vt:lpstr>
      <vt:lpstr>Wingdings 3</vt:lpstr>
      <vt:lpstr>Faceta</vt:lpstr>
      <vt:lpstr>1_Faceta</vt:lpstr>
      <vt:lpstr>Presentación de PowerPoint</vt:lpstr>
      <vt:lpstr>Presentación de PowerPoint</vt:lpstr>
      <vt:lpstr>FORMA DE PRESENTACIÓN DE SOLICITUDES</vt:lpstr>
      <vt:lpstr>Presentación de PowerPoint</vt:lpstr>
      <vt:lpstr>Presentación de PowerPoint</vt:lpstr>
      <vt:lpstr>FORMAS Y TIEMPO DE RESOLVER LAS SOLICITUDES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Monitoreo</dc:title>
  <dc:creator>amartinez</dc:creator>
  <cp:lastModifiedBy>Maritza L. Aquino Palacios</cp:lastModifiedBy>
  <cp:revision>3526</cp:revision>
  <cp:lastPrinted>2020-03-12T15:08:26Z</cp:lastPrinted>
  <dcterms:created xsi:type="dcterms:W3CDTF">2012-08-10T17:20:21Z</dcterms:created>
  <dcterms:modified xsi:type="dcterms:W3CDTF">2021-12-01T14:48:45Z</dcterms:modified>
</cp:coreProperties>
</file>